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1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9939020" cy="1436814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91" y="0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/>
          <a:lstStyle>
            <a:lvl1pPr algn="r">
              <a:defRPr sz="1700"/>
            </a:lvl1pPr>
          </a:lstStyle>
          <a:p>
            <a:fld id="{B3DA4333-71E1-4139-BA0C-E3330E7876A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l">
              <a:defRPr sz="17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91" y="13647547"/>
            <a:ext cx="4307047" cy="718423"/>
          </a:xfrm>
          <a:prstGeom prst="rect">
            <a:avLst/>
          </a:prstGeom>
        </p:spPr>
        <p:txBody>
          <a:bodyPr vert="horz" lIns="132698" tIns="66349" rIns="132698" bIns="66349" rtlCol="0" anchor="b"/>
          <a:lstStyle>
            <a:lvl1pPr algn="r">
              <a:defRPr sz="1700"/>
            </a:lvl1pPr>
          </a:lstStyle>
          <a:p>
            <a:fld id="{0899A3A7-83C4-4082-AFE2-4EB134915F0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3825" y="1276350"/>
            <a:ext cx="11202988" cy="630078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6400" b="0" strike="noStrike" spc="-1">
                <a:latin typeface="Arial" panose="020B0604020202020204"/>
              </a:rPr>
              <a:t>Для перемещения страницы щёлкните мышью</a:t>
            </a:r>
            <a:endParaRPr lang="ru-RU" sz="6400" b="0" strike="noStrike" spc="-1">
              <a:latin typeface="Arial" panose="020B0604020202020204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095676" y="7980154"/>
            <a:ext cx="8764879" cy="755984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900" b="0" strike="noStrike" spc="-1">
                <a:latin typeface="Arial" panose="020B0604020202020204"/>
              </a:rPr>
              <a:t>Для правки формата примечаний щёлкните мышью</a:t>
            </a:r>
            <a:endParaRPr lang="ru-RU" sz="2900" b="0" strike="noStrike" spc="-1">
              <a:latin typeface="Arial" panose="020B0604020202020204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Times New Roman" panose="02020603050405020304"/>
              </a:rPr>
              <a:t>&lt;верхний колонтитул&gt;</a:t>
            </a:r>
            <a:endParaRPr lang="ru-RU" sz="2000" b="0" strike="noStrike" spc="-1">
              <a:latin typeface="Times New Roman" panose="02020603050405020304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6201521" y="1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2000" b="0" strike="noStrike" spc="-1">
                <a:latin typeface="Times New Roman" panose="02020603050405020304"/>
              </a:defRPr>
            </a:lvl1pPr>
          </a:lstStyle>
          <a:p>
            <a:pPr algn="r">
              <a:buNone/>
            </a:pPr>
            <a:r>
              <a:rPr lang="ru-RU" sz="2000" b="0" strike="noStrike" spc="-1">
                <a:latin typeface="Times New Roman" panose="02020603050405020304"/>
              </a:rPr>
              <a:t>&lt;дата/время&gt;</a:t>
            </a:r>
            <a:endParaRPr lang="ru-RU" sz="2000" b="0" strike="noStrike" spc="-1">
              <a:latin typeface="Times New Roman" panose="02020603050405020304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2000" b="0" strike="noStrike" spc="-1">
                <a:latin typeface="Times New Roman" panose="02020603050405020304"/>
              </a:defRPr>
            </a:lvl1pPr>
          </a:lstStyle>
          <a:p>
            <a:r>
              <a:rPr lang="ru-RU" sz="2000" b="0" strike="noStrike" spc="-1">
                <a:latin typeface="Times New Roman" panose="02020603050405020304"/>
              </a:rPr>
              <a:t>&lt;нижний колонтитул&gt;</a:t>
            </a:r>
            <a:endParaRPr lang="ru-RU" sz="2000" b="0" strike="noStrike" spc="-1">
              <a:latin typeface="Times New Roman" panose="02020603050405020304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6201521" y="15960873"/>
            <a:ext cx="4754708" cy="83948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2000" b="0" strike="noStrike" spc="-1">
                <a:latin typeface="Times New Roman" panose="02020603050405020304"/>
              </a:defRPr>
            </a:lvl1pPr>
          </a:lstStyle>
          <a:p>
            <a:pPr algn="r">
              <a:buNone/>
            </a:pPr>
            <a:fld id="{BD0A3FA5-5C63-48CA-A552-F2EA6EDB2539}" type="slidenum">
              <a:rPr lang="ru-RU" sz="2000" b="0" strike="noStrike" spc="-1">
                <a:latin typeface="Times New Roman" panose="02020603050405020304"/>
              </a:rPr>
            </a:fld>
            <a:endParaRPr lang="ru-RU" sz="20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80975" y="1077913"/>
            <a:ext cx="9575800" cy="5386387"/>
          </a:xfrm>
          <a:prstGeom prst="rect">
            <a:avLst/>
          </a:prstGeom>
          <a:ln w="0">
            <a:noFill/>
          </a:ln>
        </p:spPr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993934" y="6825019"/>
            <a:ext cx="7950428" cy="646467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900" spc="-1" dirty="0">
              <a:latin typeface="Arial" panose="020B0604020202020204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sldNum" idx="7"/>
          </p:nvPr>
        </p:nvSpPr>
        <p:spPr>
          <a:xfrm>
            <a:off x="5630205" y="13647777"/>
            <a:ext cx="4306003" cy="71729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7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8883250-A54D-46C1-8F59-9F857FAB882D}" type="slidenum">
              <a:rPr lang="ru-RU"/>
            </a:fld>
            <a:endParaRPr lang="ru-RU">
              <a:latin typeface="Times New Roman" panose="020206030504050203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None/>
            </a:pPr>
            <a:fld id="{BD0A3FA5-5C63-48CA-A552-F2EA6EDB2539}" type="slidenum">
              <a:rPr lang="ru-RU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 panose="02020603050405020304"/>
              </a:rPr>
              <a:t>&lt;дата/время&gt;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 panose="02020603050405020304"/>
              </a:rPr>
              <a:t>&lt;нижний колонтитул&gt;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 panose="020F0502020204030204"/>
              </a:rPr>
            </a:fld>
            <a:endParaRPr lang="ru-RU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 panose="02020603050405020304"/>
              </a:rPr>
              <a:t>&lt;дата/время&gt;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 panose="02020603050405020304"/>
              </a:rPr>
              <a:t>&lt;нижний колонтитул&gt;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 panose="020F0502020204030204"/>
              </a:rPr>
            </a:fld>
            <a:endParaRPr lang="ru-RU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 panose="02020603050405020304"/>
              </a:rPr>
              <a:t>&lt;дата/время&gt;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 panose="02020603050405020304"/>
              </a:rPr>
              <a:t>&lt;нижний колонтитул&gt;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 panose="020F0502020204030204"/>
              </a:rPr>
            </a:fld>
            <a:endParaRPr lang="ru-RU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 panose="02020603050405020304"/>
              </a:rPr>
              <a:t>&lt;дата/время&gt;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 panose="02020603050405020304"/>
              </a:rPr>
              <a:t>&lt;нижний колонтитул&gt;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 panose="020F0502020204030204"/>
              </a:rPr>
            </a:fld>
            <a:endParaRPr lang="ru-RU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 panose="02020603050405020304"/>
              </a:rPr>
              <a:t>&lt;дата/время&gt;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 panose="02020603050405020304"/>
              </a:rPr>
              <a:t>&lt;нижний колонтитул&gt;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 panose="020F0502020204030204"/>
              </a:rPr>
            </a:fld>
            <a:endParaRPr lang="ru-RU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 panose="02020603050405020304"/>
              </a:rPr>
              <a:t>&lt;дата/время&gt;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 panose="02020603050405020304"/>
              </a:rPr>
              <a:t>&lt;нижний колонтитул&gt;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 panose="020F0502020204030204"/>
              </a:rPr>
            </a:fld>
            <a:endParaRPr lang="ru-RU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 panose="02020603050405020304"/>
              </a:rPr>
              <a:t>&lt;дата/время&gt;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 panose="02020603050405020304"/>
              </a:rPr>
              <a:t>&lt;нижний колонтитул&gt;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 panose="020F0502020204030204"/>
              </a:rPr>
            </a:fld>
            <a:endParaRPr lang="ru-RU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 panose="02020603050405020304"/>
              </a:rPr>
              <a:t>&lt;дата/время&gt;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 panose="02020603050405020304"/>
              </a:rPr>
              <a:t>&lt;нижний колонтитул&gt;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 panose="020F0502020204030204"/>
              </a:rPr>
            </a:fld>
            <a:endParaRPr lang="ru-RU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 panose="02020603050405020304"/>
              </a:rPr>
              <a:t>&lt;дата/время&gt;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 panose="02020603050405020304"/>
              </a:rPr>
              <a:t>&lt;нижний колонтитул&gt;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 panose="020F0502020204030204"/>
              </a:rPr>
            </a:fld>
            <a:endParaRPr lang="ru-RU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 panose="02020603050405020304"/>
              </a:rPr>
              <a:t>&lt;дата/время&gt;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 panose="02020603050405020304"/>
              </a:rPr>
              <a:t>&lt;нижний колонтитул&gt;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 panose="020F0502020204030204"/>
              </a:rPr>
            </a:fld>
            <a:endParaRPr lang="ru-RU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z="1400" b="0" strike="noStrike" spc="-1" smtClean="0">
                <a:latin typeface="Times New Roman" panose="02020603050405020304"/>
              </a:rPr>
              <a:t>&lt;дата/время&gt;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 panose="02020603050405020304"/>
              </a:rPr>
              <a:t>&lt;нижний колонтитул&gt;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 panose="020F0502020204030204"/>
              </a:rPr>
            </a:fld>
            <a:endParaRPr lang="ru-RU" sz="1200" b="0" strike="noStrike" spc="-1">
              <a:latin typeface="Times New Roman" panose="02020603050405020304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z="1400" b="0" strike="noStrike" spc="-1" smtClean="0">
                <a:latin typeface="Times New Roman" panose="02020603050405020304"/>
              </a:rPr>
              <a:t>&lt;дата/время&gt;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 smtClean="0">
                <a:latin typeface="Times New Roman" panose="02020603050405020304"/>
              </a:rPr>
              <a:t>&lt;нижний колонтитул&gt;</a:t>
            </a:r>
            <a:endParaRPr lang="ru-RU" sz="1400" b="0" strike="noStrike" spc="-1">
              <a:latin typeface="Times New Roman" panose="02020603050405020304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05D2185-8EB3-489F-90DA-6484E067A4E9}" type="slidenum">
              <a:rPr lang="ru-RU" sz="1200" b="0" strike="noStrike" spc="-1" smtClean="0">
                <a:solidFill>
                  <a:srgbClr val="8B8B8B"/>
                </a:solidFill>
                <a:latin typeface="Calibri" panose="020F0502020204030204"/>
              </a:rPr>
            </a:fld>
            <a:endParaRPr lang="ru-RU" sz="1200" b="0" strike="noStrike" spc="-1">
              <a:latin typeface="Times New Roman" panose="020206030504050203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5"/>
          <p:cNvSpPr/>
          <p:nvPr/>
        </p:nvSpPr>
        <p:spPr>
          <a:xfrm>
            <a:off x="1199456" y="0"/>
            <a:ext cx="9929880" cy="36610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 panose="020B0604020202020204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 panose="020B0604020202020204"/>
                <a:ea typeface="DejaVu Sans"/>
              </a:rPr>
              <a:t> </a:t>
            </a:r>
            <a:endParaRPr lang="ru-RU" sz="24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/>
                <a:ea typeface="DejaVu Sans"/>
              </a:rPr>
              <a:t>нахождении в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/>
                <a:ea typeface="DejaVu Sans"/>
              </a:rPr>
              <a:t>МНОГОКВАРТИРНОМ </a:t>
            </a: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/>
                <a:ea typeface="DejaVu Sans"/>
              </a:rPr>
              <a:t>доме 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  <a:buNone/>
            </a:pPr>
            <a:endParaRPr lang="ru-RU" sz="2400" b="0" i="1" strike="noStrike" spc="-1" dirty="0">
              <a:latin typeface="Arial" panose="020B0604020202020204"/>
            </a:endParaRPr>
          </a:p>
        </p:txBody>
      </p:sp>
      <p:sp>
        <p:nvSpPr>
          <p:cNvPr id="48" name="Прямоугольник 6"/>
          <p:cNvSpPr/>
          <p:nvPr/>
        </p:nvSpPr>
        <p:spPr>
          <a:xfrm>
            <a:off x="807596" y="1830543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/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Оставайтесь на месте 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 smtClean="0">
              <a:latin typeface="Arial" panose="020B0604020202020204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 panose="020B0604020202020204"/>
                <a:ea typeface="DejaVu Sans"/>
              </a:rPr>
              <a:t>Отойдите </a:t>
            </a:r>
            <a:r>
              <a:rPr lang="ru-RU" sz="2200" b="1" strike="noStrike" spc="-1" dirty="0">
                <a:latin typeface="Arial" panose="020B0604020202020204"/>
                <a:ea typeface="DejaVu Sans"/>
              </a:rPr>
              <a:t>от тяжелых и неустойчивых предметов, </a:t>
            </a:r>
            <a:endParaRPr lang="ru-RU" sz="22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/>
                <a:ea typeface="DejaVu Sans"/>
              </a:rPr>
              <a:t>избегайте стеклянных конструкций</a:t>
            </a:r>
            <a:endParaRPr lang="ru-RU" sz="22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/>
                <a:ea typeface="DejaVu Sans"/>
              </a:rPr>
              <a:t>Отойдите от окон, </a:t>
            </a:r>
            <a:endParaRPr lang="ru-RU" sz="22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/>
                <a:ea typeface="DejaVu Sans"/>
              </a:rPr>
              <a:t>укройтесь во внутреннем углу квартиры или дверном проеме, </a:t>
            </a:r>
            <a:endParaRPr lang="ru-RU" sz="22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/>
                <a:ea typeface="DejaVu Sans"/>
              </a:rPr>
              <a:t>или спрячьтесь под стол</a:t>
            </a:r>
            <a:endParaRPr lang="ru-RU" sz="22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/>
                <a:ea typeface="DejaVu Sans"/>
              </a:rPr>
              <a:t>Избегайте огнеопасных предметов</a:t>
            </a:r>
            <a:endParaRPr lang="ru-RU" sz="22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/>
                <a:ea typeface="DejaVu Sans"/>
              </a:rPr>
              <a:t>После </a:t>
            </a:r>
            <a:r>
              <a:rPr lang="ru-RU" sz="2200" b="1" strike="noStrike" spc="-1" dirty="0" smtClean="0">
                <a:latin typeface="Arial" panose="020B0604020202020204"/>
                <a:ea typeface="DejaVu Sans"/>
              </a:rPr>
              <a:t>прекращения </a:t>
            </a:r>
            <a:r>
              <a:rPr lang="ru-RU" sz="2200" b="1" strike="noStrike" spc="-1" dirty="0">
                <a:latin typeface="Arial" panose="020B0604020202020204"/>
                <a:ea typeface="DejaVu Sans"/>
              </a:rPr>
              <a:t>толчков </a:t>
            </a:r>
            <a:endParaRPr lang="ru-RU" sz="22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 panose="020B0604020202020204"/>
                <a:ea typeface="DejaVu Sans"/>
              </a:rPr>
              <a:t>скорее </a:t>
            </a:r>
            <a:r>
              <a:rPr lang="ru-RU" sz="2200" b="1" strike="noStrike" spc="-1" dirty="0">
                <a:latin typeface="Arial" panose="020B0604020202020204"/>
                <a:ea typeface="DejaVu Sans"/>
              </a:rPr>
              <a:t>покиньте квартиру по </a:t>
            </a:r>
            <a:r>
              <a:rPr lang="ru-RU" sz="2200" b="1" strike="noStrike" spc="-1" dirty="0" smtClean="0">
                <a:latin typeface="Arial" panose="020B0604020202020204"/>
                <a:ea typeface="DejaVu Sans"/>
              </a:rPr>
              <a:t>лестнице, </a:t>
            </a:r>
            <a:endParaRPr lang="ru-RU" sz="2200" b="1" strike="noStrike" spc="-1" dirty="0" smtClean="0">
              <a:latin typeface="Arial" panose="020B0604020202020204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 panose="020B0604020202020204"/>
                <a:ea typeface="DejaVu Sans"/>
              </a:rPr>
              <a:t>лифтом пользоваться нельзя</a:t>
            </a:r>
            <a:endParaRPr lang="ru-RU" sz="2200" b="0" i="1" strike="noStrike" spc="-1" dirty="0">
              <a:latin typeface="Arial" panose="020B0604020202020204"/>
            </a:endParaRPr>
          </a:p>
        </p:txBody>
      </p:sp>
      <p:pic>
        <p:nvPicPr>
          <p:cNvPr id="49" name="Рисунок 7"/>
          <p:cNvPicPr/>
          <p:nvPr/>
        </p:nvPicPr>
        <p:blipFill>
          <a:blip r:embed="rId1"/>
          <a:stretch>
            <a:fillRect/>
          </a:stretch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6"/>
          <p:cNvSpPr/>
          <p:nvPr/>
        </p:nvSpPr>
        <p:spPr>
          <a:xfrm>
            <a:off x="738720" y="3060360"/>
            <a:ext cx="10713600" cy="19683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 panose="020B0604020202020204"/>
                <a:ea typeface="DejaVu Sans"/>
              </a:rPr>
              <a:t>Покиньте здание</a:t>
            </a:r>
            <a:endParaRPr lang="ru-RU" sz="28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 panose="020B0604020202020204"/>
                <a:ea typeface="DejaVu Sans"/>
              </a:rPr>
              <a:t>Следуйте на открытую местность</a:t>
            </a:r>
            <a:endParaRPr lang="ru-RU" sz="2800" b="0" i="1" strike="noStrike" spc="-1" dirty="0">
              <a:latin typeface="Arial" panose="020B0604020202020204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ru-RU" sz="2800" b="0" i="1" strike="noStrike" spc="-1" dirty="0">
              <a:latin typeface="Arial" panose="020B0604020202020204"/>
            </a:endParaRPr>
          </a:p>
        </p:txBody>
      </p:sp>
      <p:pic>
        <p:nvPicPr>
          <p:cNvPr id="51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2" name="Прямоугольник 8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 panose="020B0604020202020204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 panose="020B0604020202020204"/>
                <a:ea typeface="DejaVu Sans"/>
              </a:rPr>
              <a:t> </a:t>
            </a:r>
            <a:endParaRPr lang="ru-RU" sz="24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нахождении в МАЛОЭТАЖНОМ доме 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4"/>
          <p:cNvSpPr/>
          <p:nvPr/>
        </p:nvSpPr>
        <p:spPr>
          <a:xfrm>
            <a:off x="1130760" y="344520"/>
            <a:ext cx="992988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 panose="020B0604020202020204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 panose="020B0604020202020204"/>
                <a:ea typeface="DejaVu Sans"/>
              </a:rPr>
              <a:t> </a:t>
            </a:r>
            <a:endParaRPr lang="ru-RU" sz="24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/>
                <a:ea typeface="DejaVu Sans"/>
              </a:rPr>
              <a:t>нахождении на улице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/>
            </a:endParaRPr>
          </a:p>
        </p:txBody>
      </p:sp>
      <p:sp>
        <p:nvSpPr>
          <p:cNvPr id="54" name="Прямоугольник 6"/>
          <p:cNvSpPr/>
          <p:nvPr/>
        </p:nvSpPr>
        <p:spPr>
          <a:xfrm>
            <a:off x="738720" y="2620800"/>
            <a:ext cx="10713600" cy="310708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 panose="020B0604020202020204"/>
                <a:ea typeface="DejaVu Sans"/>
              </a:rPr>
              <a:t>Отойдите на безопасное </a:t>
            </a:r>
            <a:r>
              <a:rPr lang="ru-RU" sz="2800" b="1" strike="noStrike" spc="-1" dirty="0" smtClean="0">
                <a:latin typeface="Arial" panose="020B0604020202020204"/>
                <a:ea typeface="DejaVu Sans"/>
              </a:rPr>
              <a:t>расстояние: </a:t>
            </a:r>
            <a:endParaRPr lang="ru-RU" sz="28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 panose="020B0604020202020204"/>
                <a:ea typeface="DejaVu Sans"/>
              </a:rPr>
              <a:t>от любых строений</a:t>
            </a:r>
            <a:endParaRPr lang="ru-RU" sz="28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 panose="020B0604020202020204"/>
                <a:ea typeface="DejaVu Sans"/>
              </a:rPr>
              <a:t>от линий электропередач</a:t>
            </a:r>
            <a:endParaRPr lang="ru-RU" sz="28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 panose="020B0604020202020204"/>
                <a:ea typeface="DejaVu Sans"/>
              </a:rPr>
              <a:t>от рекламных щитов </a:t>
            </a:r>
            <a:endParaRPr lang="ru-RU" sz="28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endParaRPr lang="ru-RU" sz="14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 panose="020B0604020202020204"/>
                <a:ea typeface="DejaVu Sans"/>
              </a:rPr>
              <a:t>от больших деревьев</a:t>
            </a:r>
            <a:endParaRPr lang="ru-RU" sz="2800" b="0" i="1" strike="noStrike" spc="-1" dirty="0">
              <a:latin typeface="Arial" panose="020B0604020202020204"/>
            </a:endParaRPr>
          </a:p>
        </p:txBody>
      </p:sp>
      <p:pic>
        <p:nvPicPr>
          <p:cNvPr id="55" name="Рисунок 9"/>
          <p:cNvPicPr/>
          <p:nvPr/>
        </p:nvPicPr>
        <p:blipFill>
          <a:blip r:embed="rId1"/>
          <a:stretch>
            <a:fillRect/>
          </a:stretch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6"/>
          <p:cNvSpPr/>
          <p:nvPr/>
        </p:nvSpPr>
        <p:spPr>
          <a:xfrm>
            <a:off x="738720" y="3296520"/>
            <a:ext cx="10713600" cy="13835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latin typeface="Arial" panose="020B0604020202020204"/>
                <a:ea typeface="DejaVu Sans"/>
              </a:rPr>
              <a:t>Оставайтесь в автомобиле</a:t>
            </a:r>
            <a:endParaRPr lang="ru-RU" sz="28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endParaRPr lang="ru-RU" sz="28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latin typeface="Arial" panose="020B0604020202020204"/>
                <a:ea typeface="DejaVu Sans"/>
              </a:rPr>
              <a:t>Выезжайте на </a:t>
            </a:r>
            <a:r>
              <a:rPr lang="ru-RU" sz="2800" b="1" strike="noStrike" spc="-1" dirty="0">
                <a:latin typeface="Arial" panose="020B0604020202020204"/>
                <a:ea typeface="DejaVu Sans"/>
              </a:rPr>
              <a:t>открытое пространство </a:t>
            </a:r>
            <a:endParaRPr lang="ru-RU" sz="2800" b="0" i="1" strike="noStrike" spc="-1" dirty="0">
              <a:latin typeface="Arial" panose="020B0604020202020204"/>
            </a:endParaRPr>
          </a:p>
        </p:txBody>
      </p:sp>
      <p:pic>
        <p:nvPicPr>
          <p:cNvPr id="57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58" name="Прямоугольник 9"/>
          <p:cNvSpPr/>
          <p:nvPr/>
        </p:nvSpPr>
        <p:spPr>
          <a:xfrm>
            <a:off x="1130760" y="344520"/>
            <a:ext cx="9929880" cy="181442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 panose="020B0604020202020204"/>
                <a:ea typeface="DejaVu Sans"/>
              </a:rPr>
              <a:t>УГРОЗА ЗЕМЛЕТРЯСЕНИЯ</a:t>
            </a:r>
            <a:endParaRPr lang="ru-RU" sz="2800" b="0" i="1" strike="noStrike" spc="-1" dirty="0">
              <a:solidFill>
                <a:srgbClr val="FF000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FFFFFF"/>
                </a:solidFill>
                <a:latin typeface="Arial" panose="020B0604020202020204"/>
                <a:ea typeface="DejaVu Sans"/>
              </a:rPr>
              <a:t> </a:t>
            </a:r>
            <a:endParaRPr lang="ru-RU" sz="28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/>
                <a:ea typeface="DejaVu Sans"/>
              </a:rPr>
              <a:t>СЛЕДУЙТЕ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/>
                <a:ea typeface="DejaVu Sans"/>
              </a:rPr>
              <a:t>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/>
                <a:ea typeface="DejaVu Sans"/>
              </a:rPr>
              <a:t>при </a:t>
            </a: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/>
                <a:ea typeface="DejaVu Sans"/>
              </a:rPr>
              <a:t>нахождении в автомобиле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0" name="Прямоугольник 8"/>
          <p:cNvSpPr/>
          <p:nvPr/>
        </p:nvSpPr>
        <p:spPr>
          <a:xfrm>
            <a:off x="1130760" y="344520"/>
            <a:ext cx="992988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 panose="020B0604020202020204"/>
                <a:ea typeface="DejaVu Sans"/>
              </a:rPr>
              <a:t>УГРОЗА ЗАТОПЛЕНИЯ</a:t>
            </a:r>
            <a:endParaRPr lang="ru-RU" sz="2800" b="0" i="1" strike="noStrike" spc="-1" dirty="0">
              <a:solidFill>
                <a:srgbClr val="FF000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 panose="020B0604020202020204"/>
                <a:ea typeface="DejaVu Sans"/>
              </a:rPr>
              <a:t> </a:t>
            </a:r>
            <a:endParaRPr lang="ru-RU" sz="24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/>
                <a:ea typeface="DejaVu Sans"/>
              </a:rPr>
              <a:t>КОНЦА 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endParaRPr lang="ru-RU" sz="1200" b="1" strike="noStrike" spc="-1" dirty="0" smtClean="0">
              <a:solidFill>
                <a:srgbClr val="0070C0"/>
              </a:solidFill>
              <a:latin typeface="Arial" panose="020B0604020202020204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 panose="020B0604020202020204"/>
            </a:endParaRPr>
          </a:p>
        </p:txBody>
      </p:sp>
      <p:sp>
        <p:nvSpPr>
          <p:cNvPr id="61" name="Прямоугольник 10"/>
          <p:cNvSpPr/>
          <p:nvPr/>
        </p:nvSpPr>
        <p:spPr>
          <a:xfrm>
            <a:off x="738900" y="2060848"/>
            <a:ext cx="10713600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 panose="020B0604020202020204"/>
                <a:ea typeface="DejaVu Sans"/>
              </a:rPr>
              <a:t>Перекройте газ и воду, </a:t>
            </a:r>
            <a:endParaRPr lang="ru-RU" sz="24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 panose="020B0604020202020204"/>
                <a:ea typeface="DejaVu Sans"/>
              </a:rPr>
              <a:t>отключите электричество</a:t>
            </a:r>
            <a:endParaRPr lang="ru-RU" sz="24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 panose="020B0604020202020204"/>
                <a:ea typeface="DejaVu Sans"/>
              </a:rPr>
              <a:t>Закройте окна, двери, вентиляционные </a:t>
            </a:r>
            <a:endParaRPr lang="ru-RU" sz="24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 panose="020B0604020202020204"/>
                <a:ea typeface="DejaVu Sans"/>
              </a:rPr>
              <a:t>и другие отверстия</a:t>
            </a:r>
            <a:endParaRPr lang="ru-RU" sz="24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 panose="020B0604020202020204"/>
                <a:ea typeface="Tahoma" panose="020B0604030504040204"/>
              </a:rPr>
              <a:t>Возьмите с собой документы, деньги, </a:t>
            </a:r>
            <a:r>
              <a:rPr lang="ru-RU" sz="2400" b="1" strike="noStrike" spc="-1" dirty="0">
                <a:latin typeface="Arial" panose="020B0604020202020204"/>
                <a:ea typeface="DejaVu Sans"/>
              </a:rPr>
              <a:t>предметы первой необходимости</a:t>
            </a:r>
            <a:endParaRPr lang="ru-RU" sz="24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latin typeface="Arial" panose="020B0604020202020204"/>
                <a:ea typeface="DejaVu Sans"/>
              </a:rPr>
              <a:t>Следуйте в </a:t>
            </a:r>
            <a:r>
              <a:rPr lang="ru-RU" sz="2400" b="1" i="1" strike="noStrike" spc="-1" dirty="0" smtClean="0">
                <a:solidFill>
                  <a:srgbClr val="FF0000"/>
                </a:solidFill>
                <a:latin typeface="Arial" panose="020B0604020202020204"/>
                <a:ea typeface="DejaVu Sans"/>
              </a:rPr>
              <a:t>(указать </a:t>
            </a:r>
            <a:r>
              <a:rPr lang="ru-RU" sz="2400" b="1" i="1" strike="noStrike" spc="-1" dirty="0">
                <a:solidFill>
                  <a:srgbClr val="FF0000"/>
                </a:solidFill>
                <a:latin typeface="Arial" panose="020B0604020202020204"/>
                <a:ea typeface="DejaVu Sans"/>
              </a:rPr>
              <a:t>конкретное место назначения)</a:t>
            </a:r>
            <a:endParaRPr lang="ru-RU" sz="2400" b="0" i="1" strike="noStrike" spc="-1" dirty="0">
              <a:solidFill>
                <a:srgbClr val="FF000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3" name="Прямоугольник 8"/>
          <p:cNvSpPr/>
          <p:nvPr/>
        </p:nvSpPr>
        <p:spPr>
          <a:xfrm>
            <a:off x="1343472" y="43401"/>
            <a:ext cx="9929880" cy="27377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 panose="020B0604020202020204"/>
                <a:ea typeface="DejaVu Sans"/>
              </a:rPr>
              <a:t>ПРОИЗОШЛА АВАРИЯ НА ХИМИЧЕСКИ </a:t>
            </a:r>
            <a:br>
              <a:rPr lang="ru-RU" sz="2800" b="1" strike="noStrike" spc="-1" dirty="0" smtClean="0">
                <a:solidFill>
                  <a:srgbClr val="FF0000"/>
                </a:solidFill>
                <a:latin typeface="Arial" panose="020B0604020202020204"/>
                <a:ea typeface="DejaVu Sans"/>
              </a:rPr>
            </a:br>
            <a:r>
              <a:rPr lang="ru-RU" sz="2800" b="1" strike="noStrike" spc="-1" dirty="0" smtClean="0">
                <a:solidFill>
                  <a:srgbClr val="FF0000"/>
                </a:solidFill>
                <a:latin typeface="Arial" panose="020B0604020202020204"/>
                <a:ea typeface="DejaVu Sans"/>
              </a:rPr>
              <a:t>ОПАСНОМ </a:t>
            </a:r>
            <a:r>
              <a:rPr lang="ru-RU" sz="2800" b="1" strike="noStrike" spc="-1" dirty="0">
                <a:solidFill>
                  <a:srgbClr val="FF0000"/>
                </a:solidFill>
                <a:latin typeface="Arial" panose="020B0604020202020204"/>
                <a:ea typeface="DejaVu Sans"/>
              </a:rPr>
              <a:t>ОБЪЕКТЕ</a:t>
            </a:r>
            <a:endParaRPr lang="ru-RU" sz="2800" b="0" i="1" strike="noStrike" spc="-1" dirty="0">
              <a:solidFill>
                <a:srgbClr val="FF000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400" b="0" strike="noStrike" spc="-1" dirty="0">
                <a:solidFill>
                  <a:srgbClr val="FFFFFF"/>
                </a:solidFill>
                <a:latin typeface="Arial" panose="020B0604020202020204"/>
                <a:ea typeface="DejaVu Sans"/>
              </a:rPr>
              <a:t> </a:t>
            </a:r>
            <a:endParaRPr lang="ru-RU" sz="2400" b="0" i="1" strike="noStrike" spc="-1" dirty="0"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/>
                <a:ea typeface="DejaVu Sans"/>
              </a:rPr>
              <a:t>КОНЦА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endParaRPr lang="ru-RU" sz="1000" b="0" i="1" strike="noStrike" spc="-1" dirty="0">
              <a:solidFill>
                <a:srgbClr val="0070C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 panose="020B0604020202020204"/>
            </a:endParaRPr>
          </a:p>
        </p:txBody>
      </p:sp>
      <p:sp>
        <p:nvSpPr>
          <p:cNvPr id="64" name="Прямоугольник 9"/>
          <p:cNvSpPr/>
          <p:nvPr/>
        </p:nvSpPr>
        <p:spPr>
          <a:xfrm>
            <a:off x="263352" y="2324112"/>
            <a:ext cx="11737304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</a:t>
            </a:r>
            <a:r>
              <a:rPr lang="ru-RU" b="1" spc="-1" dirty="0">
                <a:latin typeface="Arial" panose="020B0604020202020204" pitchFamily="34" charset="0"/>
                <a:cs typeface="Arial" panose="020B0604020202020204" pitchFamily="34" charset="0"/>
              </a:rPr>
              <a:t>респиратор или ватно-марлевую </a:t>
            </a: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повязку</a:t>
            </a:r>
            <a:endParaRPr lang="ru-RU" b="1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endParaRPr lang="ru-RU" b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 Защитите </a:t>
            </a: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кожу – наденьте защитную или плотную одежду с рукавами и капюшоном 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Возьмите аптечку, документы и предметы первой необходимости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Предупредите окружающих об аварии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b="1" strike="noStrike" spc="-1" dirty="0" smtClean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Следуйте в ближайшее защитное сооружение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гражданской обороны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</a:t>
            </a:r>
            <a:r>
              <a:rPr lang="ru-RU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укройтесь в другом надежном </a:t>
            </a:r>
            <a:r>
              <a:rPr lang="ru-RU" b="1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помещении</a:t>
            </a:r>
            <a:endParaRPr lang="ru-RU" b="1" spc="-1" dirty="0" smtClean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/>
            <a:endParaRPr lang="ru-RU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</a:t>
            </a: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щели в окнах, дверях и вентиляционных системах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подручными материалами</a:t>
            </a:r>
            <a:endParaRPr lang="ru-RU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"/>
          <p:cNvSpPr/>
          <p:nvPr/>
        </p:nvSpPr>
        <p:spPr>
          <a:xfrm>
            <a:off x="839416" y="2564904"/>
            <a:ext cx="1071360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Наденьте противогаз, респиратор или ватно-марлевую повязку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Предупредите окружающих об аварии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200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При необходимости помогите окружающим выйти на улицу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endParaRPr lang="ru-RU" sz="2200" b="1" spc="-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2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Следуйте </a:t>
            </a: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в ближайшее защитное </a:t>
            </a:r>
            <a:r>
              <a:rPr lang="ru-RU" sz="2200" b="1" spc="-1" dirty="0" smtClean="0">
                <a:latin typeface="Arial" panose="020B0604020202020204" pitchFamily="34" charset="0"/>
                <a:cs typeface="Arial" panose="020B0604020202020204" pitchFamily="34" charset="0"/>
              </a:rPr>
              <a:t>сооружение </a:t>
            </a:r>
            <a:r>
              <a:rPr lang="ru-RU" sz="2200" b="1" spc="-1" dirty="0">
                <a:latin typeface="Arial" panose="020B0604020202020204" pitchFamily="34" charset="0"/>
                <a:cs typeface="Arial" panose="020B0604020202020204" pitchFamily="34" charset="0"/>
              </a:rPr>
              <a:t>гражданской обороны</a:t>
            </a:r>
            <a:endParaRPr lang="ru-RU" sz="2200" i="1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strike="noStrike" spc="-1" dirty="0" smtClean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r>
              <a:rPr lang="ru-RU" sz="2200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Либо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укройтесь в другом надежном помещении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1" strike="noStrike" spc="-1" dirty="0" smtClean="0">
              <a:latin typeface="Arial" panose="020B0604020202020204" pitchFamily="34" charset="0"/>
              <a:ea typeface="DejaVu Sans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 dirty="0" smtClean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Закройте </a:t>
            </a:r>
            <a:r>
              <a:rPr lang="ru-RU" sz="2200" b="1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щели в окнах, дверях и вентиляционных системах подручными материалами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200" b="0" strike="noStrike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 </a:t>
            </a: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buNone/>
            </a:pPr>
            <a:endParaRPr lang="ru-RU" sz="2200" b="0" i="1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Рисунок 4"/>
          <p:cNvPicPr/>
          <p:nvPr/>
        </p:nvPicPr>
        <p:blipFill>
          <a:blip r:embed="rId1"/>
          <a:stretch>
            <a:fillRect/>
          </a:stretch>
        </p:blipFill>
        <p:spPr>
          <a:xfrm>
            <a:off x="-307800" y="0"/>
            <a:ext cx="1998000" cy="1412280"/>
          </a:xfrm>
          <a:prstGeom prst="rect">
            <a:avLst/>
          </a:prstGeom>
          <a:ln w="0">
            <a:noFill/>
          </a:ln>
        </p:spPr>
      </p:pic>
      <p:sp>
        <p:nvSpPr>
          <p:cNvPr id="67" name="Прямоугольник 8"/>
          <p:cNvSpPr/>
          <p:nvPr/>
        </p:nvSpPr>
        <p:spPr>
          <a:xfrm>
            <a:off x="1176016" y="188640"/>
            <a:ext cx="10040400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FF0000"/>
                </a:solidFill>
                <a:latin typeface="Arial" panose="020B0604020202020204"/>
                <a:ea typeface="DejaVu Sans"/>
              </a:rPr>
              <a:t>ПРОИЗОШЛА АВАРИЯ НА </a:t>
            </a:r>
            <a:r>
              <a:rPr lang="ru-RU" sz="2800" b="1" strike="noStrike" spc="-1" dirty="0" smtClean="0">
                <a:solidFill>
                  <a:srgbClr val="FF0000"/>
                </a:solidFill>
                <a:latin typeface="Arial" panose="020B0604020202020204"/>
                <a:ea typeface="DejaVu Sans"/>
              </a:rPr>
              <a:t>РАДИАЦИОННО </a:t>
            </a:r>
            <a:endParaRPr lang="ru-RU" sz="2800" b="1" strike="noStrike" spc="-1" dirty="0" smtClean="0">
              <a:solidFill>
                <a:srgbClr val="FF0000"/>
              </a:solidFill>
              <a:latin typeface="Arial" panose="020B0604020202020204"/>
              <a:ea typeface="DejaVu Sans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 smtClean="0">
                <a:solidFill>
                  <a:srgbClr val="FF0000"/>
                </a:solidFill>
                <a:latin typeface="Arial" panose="020B0604020202020204"/>
                <a:ea typeface="DejaVu Sans"/>
              </a:rPr>
              <a:t>ОПАСНОМ </a:t>
            </a:r>
            <a:r>
              <a:rPr lang="ru-RU" sz="2800" b="1" strike="noStrike" spc="-1" dirty="0">
                <a:solidFill>
                  <a:srgbClr val="FF0000"/>
                </a:solidFill>
                <a:latin typeface="Arial" panose="020B0604020202020204"/>
                <a:ea typeface="DejaVu Sans"/>
              </a:rPr>
              <a:t>ОБЪЕКТЕ</a:t>
            </a:r>
            <a:endParaRPr lang="ru-RU" sz="2800" b="0" i="1" strike="noStrike" spc="-1" dirty="0">
              <a:solidFill>
                <a:srgbClr val="FF000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0" strike="noStrike" spc="-1" dirty="0">
                <a:solidFill>
                  <a:srgbClr val="0070C0"/>
                </a:solidFill>
                <a:latin typeface="Arial" panose="020B0604020202020204"/>
                <a:ea typeface="DejaVu Sans"/>
              </a:rPr>
              <a:t> 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/>
                <a:ea typeface="DejaVu Sans"/>
              </a:rPr>
              <a:t>ПРОЧИТАЙТЕ СООБЩЕНИЕ ДО </a:t>
            </a:r>
            <a:r>
              <a:rPr lang="ru-RU" sz="2800" b="1" strike="noStrike" spc="-1" dirty="0" smtClean="0">
                <a:solidFill>
                  <a:srgbClr val="0070C0"/>
                </a:solidFill>
                <a:latin typeface="Arial" panose="020B0604020202020204"/>
                <a:ea typeface="DejaVu Sans"/>
              </a:rPr>
              <a:t>КОНЦА 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endParaRPr lang="ru-RU" sz="1100" b="0" i="1" strike="noStrike" spc="-1" dirty="0">
              <a:solidFill>
                <a:srgbClr val="0070C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70C0"/>
                </a:solidFill>
                <a:latin typeface="Arial" panose="020B0604020202020204"/>
                <a:ea typeface="DejaVu Sans"/>
              </a:rPr>
              <a:t>СЛЕДУЙТЕ ИНСТРУКЦИИ</a:t>
            </a:r>
            <a:endParaRPr lang="ru-RU" sz="2800" b="0" i="1" strike="noStrike" spc="-1" dirty="0">
              <a:solidFill>
                <a:srgbClr val="0070C0"/>
              </a:solidFill>
              <a:latin typeface="Arial" panose="020B0604020202020204"/>
            </a:endParaRPr>
          </a:p>
          <a:p>
            <a:pPr algn="ctr">
              <a:lnSpc>
                <a:spcPct val="100000"/>
              </a:lnSpc>
              <a:buNone/>
            </a:pPr>
            <a:endParaRPr lang="ru-RU" sz="2400" b="0" i="1" strike="noStrike" spc="-1" dirty="0">
              <a:latin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2081</Words>
  <Application>WPS Presentation</Application>
  <PresentationFormat>Широкоэкранный</PresentationFormat>
  <Paragraphs>124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Calibri</vt:lpstr>
      <vt:lpstr>Arial</vt:lpstr>
      <vt:lpstr>DejaVu Sans</vt:lpstr>
      <vt:lpstr>Calibri</vt:lpstr>
      <vt:lpstr>Tahoma</vt:lpstr>
      <vt:lpstr>Microsoft YaHei</vt:lpstr>
      <vt:lpstr>Arial Unicode MS</vt:lpstr>
      <vt:lpstr>Calibri Light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Первухина</dc:creator>
  <cp:lastModifiedBy>User</cp:lastModifiedBy>
  <cp:revision>37</cp:revision>
  <cp:lastPrinted>2024-12-02T05:18:00Z</cp:lastPrinted>
  <dcterms:created xsi:type="dcterms:W3CDTF">2024-11-13T07:28:00Z</dcterms:created>
  <dcterms:modified xsi:type="dcterms:W3CDTF">2024-12-28T03:19:04Z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Произвольный</vt:lpwstr>
  </property>
  <property fmtid="{D5CDD505-2E9C-101B-9397-08002B2CF9AE}" pid="4" name="Slides">
    <vt:i4>7</vt:i4>
  </property>
  <property fmtid="{D5CDD505-2E9C-101B-9397-08002B2CF9AE}" pid="5" name="ICV">
    <vt:lpwstr>472A04CECFDF49A3810C610B912AFECA_13</vt:lpwstr>
  </property>
  <property fmtid="{D5CDD505-2E9C-101B-9397-08002B2CF9AE}" pid="6" name="KSOProductBuildVer">
    <vt:lpwstr>1049-12.2.0.19307</vt:lpwstr>
  </property>
</Properties>
</file>